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3BFC8C-B561-4F60-852B-EE77A519D10D}">
          <p14:sldIdLst>
            <p14:sldId id="256"/>
            <p14:sldId id="257"/>
            <p14:sldId id="259"/>
            <p14:sldId id="258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8E34796-C80B-4EE5-9FBD-CE2AB9D7C7A6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242F-DB09-4A40-B69F-3A27E0E2445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90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4796-C80B-4EE5-9FBD-CE2AB9D7C7A6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242F-DB09-4A40-B69F-3A27E0E24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4796-C80B-4EE5-9FBD-CE2AB9D7C7A6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242F-DB09-4A40-B69F-3A27E0E2445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9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4796-C80B-4EE5-9FBD-CE2AB9D7C7A6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242F-DB09-4A40-B69F-3A27E0E24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6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4796-C80B-4EE5-9FBD-CE2AB9D7C7A6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242F-DB09-4A40-B69F-3A27E0E2445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70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4796-C80B-4EE5-9FBD-CE2AB9D7C7A6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242F-DB09-4A40-B69F-3A27E0E24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15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4796-C80B-4EE5-9FBD-CE2AB9D7C7A6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242F-DB09-4A40-B69F-3A27E0E24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188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4796-C80B-4EE5-9FBD-CE2AB9D7C7A6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242F-DB09-4A40-B69F-3A27E0E24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9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4796-C80B-4EE5-9FBD-CE2AB9D7C7A6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242F-DB09-4A40-B69F-3A27E0E24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3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4796-C80B-4EE5-9FBD-CE2AB9D7C7A6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242F-DB09-4A40-B69F-3A27E0E24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63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4796-C80B-4EE5-9FBD-CE2AB9D7C7A6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242F-DB09-4A40-B69F-3A27E0E2445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64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F8E34796-C80B-4EE5-9FBD-CE2AB9D7C7A6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C12242F-DB09-4A40-B69F-3A27E0E2445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12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55FD4-C671-4298-BC41-9C9EB1F637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AAAP-ACPV Salary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20B650-9398-46BD-B065-1B266B5FDB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Statistical Analysis</a:t>
            </a:r>
          </a:p>
          <a:p>
            <a:r>
              <a:rPr lang="en-US" i="1" dirty="0"/>
              <a:t>By Deborah A. Keys, Ph.D.</a:t>
            </a:r>
          </a:p>
          <a:p>
            <a:r>
              <a:rPr lang="en-US" sz="1600" dirty="0"/>
              <a:t>Keys Veterinary Medical Statistical Consulting</a:t>
            </a:r>
          </a:p>
        </p:txBody>
      </p:sp>
    </p:spTree>
    <p:extLst>
      <p:ext uri="{BB962C8B-B14F-4D97-AF65-F5344CB8AC3E}">
        <p14:creationId xmlns:p14="http://schemas.microsoft.com/office/powerpoint/2010/main" val="117700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7FE1E-D078-4306-9D2A-E14704DF6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528B6-CC3F-4A5C-A5DA-DCFC5EC86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full-time (n=244) and ACPV only (n=119) respondents were analyzed separately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3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9758F-370F-485D-8C57-BEC59E56E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591F6-CB12-4F72-B3B8-511E887EA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2019 income</a:t>
            </a:r>
          </a:p>
          <a:p>
            <a:pPr lvl="1"/>
            <a:r>
              <a:rPr lang="en-US" dirty="0"/>
              <a:t>Base pay </a:t>
            </a:r>
          </a:p>
          <a:p>
            <a:pPr lvl="1"/>
            <a:r>
              <a:rPr lang="en-US" dirty="0"/>
              <a:t>Bonus and incentives </a:t>
            </a:r>
          </a:p>
          <a:p>
            <a:pPr lvl="1"/>
            <a:r>
              <a:rPr lang="en-US" dirty="0"/>
              <a:t>Additional income from consulting etc. </a:t>
            </a:r>
          </a:p>
          <a:p>
            <a:pPr lvl="1"/>
            <a:r>
              <a:rPr lang="en-US" dirty="0"/>
              <a:t>Total income (sum of base pay, bonus and incentives and additional income) </a:t>
            </a:r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Health insurance</a:t>
            </a:r>
          </a:p>
          <a:p>
            <a:pPr lvl="1"/>
            <a:r>
              <a:rPr lang="en-US" dirty="0"/>
              <a:t>Dental insurance</a:t>
            </a:r>
          </a:p>
          <a:p>
            <a:pPr lvl="1"/>
            <a:r>
              <a:rPr lang="en-US" dirty="0"/>
              <a:t>Life insurance</a:t>
            </a:r>
          </a:p>
          <a:p>
            <a:r>
              <a:rPr lang="en-US" dirty="0"/>
              <a:t>Overall employment satisfaction</a:t>
            </a:r>
          </a:p>
          <a:p>
            <a:pPr lvl="1"/>
            <a:r>
              <a:rPr lang="en-US" dirty="0"/>
              <a:t>Very satisfied, satisfied, neutral, not satisfied, very unsatisfied</a:t>
            </a:r>
          </a:p>
        </p:txBody>
      </p:sp>
    </p:spTree>
    <p:extLst>
      <p:ext uri="{BB962C8B-B14F-4D97-AF65-F5344CB8AC3E}">
        <p14:creationId xmlns:p14="http://schemas.microsoft.com/office/powerpoint/2010/main" val="2130136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6BB1C-2923-4D5D-AE7C-E8668F0E6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Considered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89A81-3535-4019-8CAE-CFD4C6F58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Principal activity</a:t>
            </a:r>
          </a:p>
          <a:p>
            <a:r>
              <a:rPr lang="en-US" dirty="0"/>
              <a:t>Principal professional affiliation</a:t>
            </a:r>
          </a:p>
          <a:p>
            <a:r>
              <a:rPr lang="en-US" dirty="0"/>
              <a:t>Education level (last degree attained)</a:t>
            </a:r>
          </a:p>
          <a:p>
            <a:r>
              <a:rPr lang="en-US" dirty="0"/>
              <a:t>Board certification</a:t>
            </a:r>
          </a:p>
          <a:p>
            <a:r>
              <a:rPr lang="en-US" dirty="0"/>
              <a:t>Geographic region</a:t>
            </a:r>
          </a:p>
          <a:p>
            <a:r>
              <a:rPr lang="en-US" dirty="0"/>
              <a:t>Gender</a:t>
            </a:r>
          </a:p>
          <a:p>
            <a:r>
              <a:rPr lang="en-US" dirty="0"/>
              <a:t>Years in poultry industry</a:t>
            </a:r>
          </a:p>
          <a:p>
            <a:r>
              <a:rPr lang="en-US" dirty="0"/>
              <a:t>Years in current position</a:t>
            </a:r>
          </a:p>
        </p:txBody>
      </p:sp>
    </p:spTree>
    <p:extLst>
      <p:ext uri="{BB962C8B-B14F-4D97-AF65-F5344CB8AC3E}">
        <p14:creationId xmlns:p14="http://schemas.microsoft.com/office/powerpoint/2010/main" val="2492288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E37C6-9DD5-40AF-9B6C-674DED121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AE89A-375E-477F-BA3D-EBB819220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/>
              <a:t>Income </a:t>
            </a:r>
          </a:p>
          <a:p>
            <a:pPr lvl="1"/>
            <a:r>
              <a:rPr lang="en-US" dirty="0"/>
              <a:t>Descriptive statistics overall and separated out by factors</a:t>
            </a:r>
          </a:p>
          <a:p>
            <a:pPr lvl="2"/>
            <a:r>
              <a:rPr lang="en-US" dirty="0"/>
              <a:t>Mean</a:t>
            </a:r>
          </a:p>
          <a:p>
            <a:pPr lvl="2"/>
            <a:r>
              <a:rPr lang="en-US" dirty="0"/>
              <a:t>Median</a:t>
            </a:r>
          </a:p>
          <a:p>
            <a:pPr lvl="2"/>
            <a:r>
              <a:rPr lang="en-US" dirty="0"/>
              <a:t>Min/Max</a:t>
            </a:r>
          </a:p>
          <a:p>
            <a:pPr lvl="2"/>
            <a:r>
              <a:rPr lang="en-US" dirty="0"/>
              <a:t>Interquartile range (IQR) – Width of the middle 50% of the data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dirty="0"/>
              <a:t>Inferential statistics </a:t>
            </a:r>
          </a:p>
          <a:p>
            <a:pPr lvl="2"/>
            <a:r>
              <a:rPr lang="en-US" dirty="0"/>
              <a:t>performed to statistically compare income between factors</a:t>
            </a:r>
          </a:p>
          <a:p>
            <a:pPr lvl="2"/>
            <a:r>
              <a:rPr lang="en-US" dirty="0"/>
              <a:t>p-values reported</a:t>
            </a:r>
          </a:p>
          <a:p>
            <a:r>
              <a:rPr lang="en-US" sz="26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Benefits </a:t>
            </a:r>
          </a:p>
          <a:p>
            <a:pPr lvl="1"/>
            <a:r>
              <a:rPr lang="en-US" sz="16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proportion of respondents with health, dental and life insurance overall and by principal activity</a:t>
            </a:r>
          </a:p>
          <a:p>
            <a:r>
              <a:rPr lang="en-US" sz="26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Overall </a:t>
            </a:r>
            <a:r>
              <a:rPr lang="en-US" sz="26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employment s</a:t>
            </a:r>
            <a:r>
              <a:rPr lang="en-US" sz="26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atisfaction </a:t>
            </a:r>
          </a:p>
          <a:p>
            <a:pPr lvl="1"/>
            <a:r>
              <a:rPr lang="en-US" sz="16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counts and percentages of respondents for each satisfaction rating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719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</TotalTime>
  <Words>188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Tw Cen MT</vt:lpstr>
      <vt:lpstr>Tw Cen MT Condensed</vt:lpstr>
      <vt:lpstr>Wingdings 3</vt:lpstr>
      <vt:lpstr>Integral</vt:lpstr>
      <vt:lpstr>AAAP-ACPV Salary Survey</vt:lpstr>
      <vt:lpstr>Respondents</vt:lpstr>
      <vt:lpstr>Analysis Variables</vt:lpstr>
      <vt:lpstr>Factors Considered</vt:lpstr>
      <vt:lpstr>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AAAP/ACPV Survey Data</dc:title>
  <dc:creator>Deborah Keys</dc:creator>
  <cp:lastModifiedBy>Janece Bevans-Kerr</cp:lastModifiedBy>
  <cp:revision>7</cp:revision>
  <dcterms:created xsi:type="dcterms:W3CDTF">2020-07-22T19:46:35Z</dcterms:created>
  <dcterms:modified xsi:type="dcterms:W3CDTF">2020-07-29T19:55:53Z</dcterms:modified>
</cp:coreProperties>
</file>