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80" r:id="rId3"/>
    <p:sldId id="300" r:id="rId4"/>
    <p:sldId id="262" r:id="rId5"/>
    <p:sldId id="284" r:id="rId6"/>
    <p:sldId id="285" r:id="rId7"/>
    <p:sldId id="281" r:id="rId8"/>
    <p:sldId id="263" r:id="rId9"/>
    <p:sldId id="294" r:id="rId10"/>
    <p:sldId id="293" r:id="rId11"/>
    <p:sldId id="290" r:id="rId12"/>
    <p:sldId id="257" r:id="rId13"/>
    <p:sldId id="267" r:id="rId14"/>
    <p:sldId id="291" r:id="rId15"/>
    <p:sldId id="292" r:id="rId16"/>
    <p:sldId id="258" r:id="rId17"/>
    <p:sldId id="295" r:id="rId18"/>
    <p:sldId id="259" r:id="rId19"/>
    <p:sldId id="265" r:id="rId20"/>
    <p:sldId id="266" r:id="rId21"/>
    <p:sldId id="264" r:id="rId22"/>
    <p:sldId id="297" r:id="rId23"/>
    <p:sldId id="298" r:id="rId24"/>
    <p:sldId id="299" r:id="rId25"/>
    <p:sldId id="268" r:id="rId26"/>
    <p:sldId id="301" r:id="rId27"/>
    <p:sldId id="270" r:id="rId28"/>
    <p:sldId id="269" r:id="rId29"/>
    <p:sldId id="279" r:id="rId30"/>
    <p:sldId id="272" r:id="rId31"/>
    <p:sldId id="282" r:id="rId32"/>
    <p:sldId id="287" r:id="rId33"/>
    <p:sldId id="286" r:id="rId34"/>
    <p:sldId id="288" r:id="rId35"/>
    <p:sldId id="289" r:id="rId36"/>
    <p:sldId id="283" r:id="rId37"/>
    <p:sldId id="273" r:id="rId38"/>
    <p:sldId id="274" r:id="rId39"/>
    <p:sldId id="296" r:id="rId40"/>
    <p:sldId id="276" r:id="rId41"/>
    <p:sldId id="275" r:id="rId42"/>
    <p:sldId id="277" r:id="rId43"/>
    <p:sldId id="278" r:id="rId44"/>
    <p:sldId id="26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72858F-1F97-A845-B2A1-1A372FEC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798A-C3E9-E445-8E08-0980C3008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B078-1719-714F-82CA-1AD717DB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F28F-C82A-0C42-B34C-3D2B4A08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C6D3-0666-D040-98A9-019F69AD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82CA-5B5C-0D4E-8EBA-BDB172874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8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91A7-B6BB-1B43-9D5C-0248E7F44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39DA-3391-3C43-B41F-AAF120855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785-0A37-3542-A59B-7DDFAE9E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9142-1085-9143-AB87-9430930BC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9F4-1344-8647-897C-1B0053F71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A1C8329C-008D-C946-AFF4-54B7D675E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¡"/>
        <a:defRPr sz="29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¡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turkey.com" TargetMode="External"/><Relationship Id="rId4" Type="http://schemas.openxmlformats.org/officeDocument/2006/relationships/hyperlink" Target="http://www.nationalchickencouncil.org" TargetMode="External"/><Relationship Id="rId5" Type="http://schemas.openxmlformats.org/officeDocument/2006/relationships/hyperlink" Target="http://www.certifiedhumane.org" TargetMode="External"/><Relationship Id="rId6" Type="http://schemas.openxmlformats.org/officeDocument/2006/relationships/hyperlink" Target="http://www.humanehearthland.org" TargetMode="External"/><Relationship Id="rId7" Type="http://schemas.openxmlformats.org/officeDocument/2006/relationships/hyperlink" Target="http://www.certifiedawa.org" TargetMode="External"/><Relationship Id="rId8" Type="http://schemas.openxmlformats.org/officeDocument/2006/relationships/hyperlink" Target="http://www.factallc.com" TargetMode="External"/><Relationship Id="rId9" Type="http://schemas.openxmlformats.org/officeDocument/2006/relationships/hyperlink" Target="http://www.globalanimalpartnershi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epcertified.co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imalauditor.or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ap.inf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pv.inf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Careers in Poultry Medicine, Poultry Welfare Programs, and Poultry Food Safety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7239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Eric Gingerich DVM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Western University of Health Sciences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College of Veterinary Medicine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January 20,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Production - Broilers</a:t>
            </a:r>
            <a:endParaRPr lang="en-US" dirty="0"/>
          </a:p>
        </p:txBody>
      </p:sp>
      <p:pic>
        <p:nvPicPr>
          <p:cNvPr id="6" name="Content Placeholder 5" descr="broilers_graz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b="4388"/>
          <a:stretch>
            <a:fillRect/>
          </a:stretch>
        </p:blipFill>
        <p:spPr>
          <a:xfrm>
            <a:off x="897968" y="2209800"/>
            <a:ext cx="7178174" cy="4038600"/>
          </a:xfrm>
        </p:spPr>
      </p:pic>
    </p:spTree>
    <p:extLst>
      <p:ext uri="{BB962C8B-B14F-4D97-AF65-F5344CB8AC3E}">
        <p14:creationId xmlns:p14="http://schemas.microsoft.com/office/powerpoint/2010/main" val="117272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Production - Breeders</a:t>
            </a:r>
            <a:endParaRPr lang="en-US" dirty="0"/>
          </a:p>
        </p:txBody>
      </p:sp>
      <p:pic>
        <p:nvPicPr>
          <p:cNvPr id="4" name="Content Placeholder 3" descr="CIMG14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141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Broiler Production-Health Management Team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964488" cy="4840287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cs typeface="+mn-cs"/>
              </a:rPr>
              <a:t>Company Veterinarians</a:t>
            </a:r>
          </a:p>
          <a:p>
            <a:pPr lvl="1" eaLnBrk="1" hangingPunct="1">
              <a:defRPr/>
            </a:pPr>
            <a:r>
              <a:rPr lang="en-US" sz="2100" dirty="0" smtClean="0"/>
              <a:t>Formulate preventative medication, vaccination, monitoring, biosecurity, welfare, and sanitation programs</a:t>
            </a:r>
          </a:p>
          <a:p>
            <a:pPr lvl="1" eaLnBrk="1" hangingPunct="1">
              <a:defRPr/>
            </a:pPr>
            <a:r>
              <a:rPr lang="en-US" sz="2100" dirty="0" smtClean="0"/>
              <a:t>Work on special problem areas-condemnations, performance, Salmonella in plant, etc.</a:t>
            </a:r>
          </a:p>
          <a:p>
            <a:pPr lvl="1" eaLnBrk="1" hangingPunct="1">
              <a:defRPr/>
            </a:pPr>
            <a:r>
              <a:rPr lang="en-US" sz="2100" dirty="0" smtClean="0"/>
              <a:t>Interface between USDA and company in processing plant</a:t>
            </a:r>
          </a:p>
          <a:p>
            <a:pPr eaLnBrk="1" hangingPunct="1">
              <a:defRPr/>
            </a:pPr>
            <a:r>
              <a:rPr lang="en-US" sz="2500" dirty="0" smtClean="0">
                <a:cs typeface="+mn-cs"/>
              </a:rPr>
              <a:t>Flock supervisors</a:t>
            </a:r>
          </a:p>
          <a:p>
            <a:pPr lvl="1" eaLnBrk="1" hangingPunct="1">
              <a:defRPr/>
            </a:pPr>
            <a:r>
              <a:rPr lang="en-US" sz="2100" dirty="0" smtClean="0"/>
              <a:t>Monitor program compliance</a:t>
            </a:r>
          </a:p>
          <a:p>
            <a:pPr lvl="1" eaLnBrk="1" hangingPunct="1">
              <a:defRPr/>
            </a:pPr>
            <a:r>
              <a:rPr lang="en-US" sz="2100" dirty="0" smtClean="0"/>
              <a:t>Check flocks weekly</a:t>
            </a:r>
          </a:p>
          <a:p>
            <a:pPr lvl="1" eaLnBrk="1" hangingPunct="1">
              <a:defRPr/>
            </a:pPr>
            <a:r>
              <a:rPr lang="en-US" sz="2100" dirty="0" smtClean="0"/>
              <a:t>Perform routine necropsies</a:t>
            </a:r>
          </a:p>
          <a:p>
            <a:pPr lvl="1" eaLnBrk="1" hangingPunct="1">
              <a:defRPr/>
            </a:pPr>
            <a:r>
              <a:rPr lang="en-US" sz="2100" dirty="0" smtClean="0"/>
              <a:t>Submit specimens to diagnostic laboratory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Company Veterinarian</a:t>
            </a:r>
            <a:endParaRPr lang="en-US" dirty="0"/>
          </a:p>
        </p:txBody>
      </p:sp>
      <p:pic>
        <p:nvPicPr>
          <p:cNvPr id="4" name="Content Placeholder 3" descr="2014-08-14 Eric Riley B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13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Production - Caged</a:t>
            </a:r>
            <a:endParaRPr lang="en-US" dirty="0"/>
          </a:p>
        </p:txBody>
      </p:sp>
      <p:pic>
        <p:nvPicPr>
          <p:cNvPr id="4" name="Content Placeholder 3" descr="Caged Layers 28Sep10 N Salmet c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2" b="28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726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Production - Cagefree</a:t>
            </a:r>
            <a:endParaRPr lang="en-US" dirty="0"/>
          </a:p>
        </p:txBody>
      </p:sp>
      <p:pic>
        <p:nvPicPr>
          <p:cNvPr id="4" name="Content Placeholder 3" descr="2016-01-13 SkyLane Herman Road ZJ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24" r="-16624"/>
          <a:stretch>
            <a:fillRect/>
          </a:stretch>
        </p:blipFill>
        <p:spPr>
          <a:xfrm rot="5400000">
            <a:off x="4218157" y="2292180"/>
            <a:ext cx="6303623" cy="3548063"/>
          </a:xfrm>
        </p:spPr>
      </p:pic>
      <p:pic>
        <p:nvPicPr>
          <p:cNvPr id="5" name="Picture 4" descr="Aaron Stoltzfus organic layers 19Aug09 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0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Egg Industry Health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116888" cy="4459287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cs typeface="+mn-cs"/>
              </a:rPr>
              <a:t>Veterinarians</a:t>
            </a:r>
          </a:p>
          <a:p>
            <a:pPr lvl="1" eaLnBrk="1" hangingPunct="1">
              <a:defRPr/>
            </a:pPr>
            <a:r>
              <a:rPr lang="en-US" sz="2100" dirty="0" smtClean="0"/>
              <a:t>15 veterinarians employed by egg companies in US</a:t>
            </a:r>
          </a:p>
          <a:p>
            <a:pPr lvl="1" eaLnBrk="1" hangingPunct="1">
              <a:defRPr/>
            </a:pPr>
            <a:r>
              <a:rPr lang="en-US" sz="2100" dirty="0" smtClean="0"/>
              <a:t>Primary breeder, diagnostic lab, private consultant, and vaccine company vets provide a majority of health advice</a:t>
            </a:r>
          </a:p>
          <a:p>
            <a:pPr lvl="1" eaLnBrk="1" hangingPunct="1">
              <a:defRPr/>
            </a:pPr>
            <a:r>
              <a:rPr lang="en-US" sz="2100" dirty="0" smtClean="0"/>
              <a:t>Develop programs for vaccination, biosecurity, sanitation, preventative medication, diagnosis, monitoring, welfare, etc.</a:t>
            </a:r>
          </a:p>
          <a:p>
            <a:pPr marL="457200" lvl="1" indent="0" eaLnBrk="1" hangingPunct="1">
              <a:buNone/>
              <a:defRPr/>
            </a:pPr>
            <a:endParaRPr lang="en-US" sz="2100" dirty="0" smtClean="0"/>
          </a:p>
          <a:p>
            <a:pPr eaLnBrk="1" hangingPunct="1">
              <a:defRPr/>
            </a:pPr>
            <a:r>
              <a:rPr lang="en-US" sz="2500" dirty="0" smtClean="0">
                <a:cs typeface="+mn-cs"/>
              </a:rPr>
              <a:t>Flock supervisors</a:t>
            </a:r>
          </a:p>
          <a:p>
            <a:pPr lvl="1" eaLnBrk="1" hangingPunct="1">
              <a:defRPr/>
            </a:pPr>
            <a:r>
              <a:rPr lang="en-US" sz="2100" dirty="0" smtClean="0"/>
              <a:t>Employed by layer company</a:t>
            </a:r>
          </a:p>
          <a:p>
            <a:pPr lvl="1" eaLnBrk="1" hangingPunct="1">
              <a:defRPr/>
            </a:pPr>
            <a:r>
              <a:rPr lang="en-US" sz="2100" dirty="0" smtClean="0"/>
              <a:t>Perform field necropsies routinely</a:t>
            </a:r>
          </a:p>
          <a:p>
            <a:pPr lvl="1" eaLnBrk="1" hangingPunct="1">
              <a:defRPr/>
            </a:pPr>
            <a:r>
              <a:rPr lang="en-US" sz="2100" dirty="0" smtClean="0"/>
              <a:t>Weekly flock monitoring for program compliance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Production</a:t>
            </a:r>
            <a:endParaRPr lang="en-US" dirty="0"/>
          </a:p>
        </p:txBody>
      </p:sp>
      <p:pic>
        <p:nvPicPr>
          <p:cNvPr id="4" name="Content Placeholder 3" descr="DSCN05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2" r="-16652"/>
          <a:stretch>
            <a:fillRect/>
          </a:stretch>
        </p:blipFill>
        <p:spPr>
          <a:xfrm>
            <a:off x="914400" y="1752600"/>
            <a:ext cx="7870418" cy="4428071"/>
          </a:xfrm>
        </p:spPr>
      </p:pic>
    </p:spTree>
    <p:extLst>
      <p:ext uri="{BB962C8B-B14F-4D97-AF65-F5344CB8AC3E}">
        <p14:creationId xmlns:p14="http://schemas.microsoft.com/office/powerpoint/2010/main" val="2690252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Turkey Industry Health Management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40688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Veterinarians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Most companies employ a veterinarian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Veterinary advice also from pharmaceutical, vaccine, diagnostic lab, and primary breeder companies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Formulate vaccination, preventative medication, sanitation, biosecurity, welfare, and monitoring programs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Interact with USDA inspectors in processing plants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Flock Supervisors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Monitor program compliance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Perform routine necropsies in field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Weekly flock checks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Regulatory/Public Health Veterinarians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USDA</a:t>
            </a:r>
          </a:p>
          <a:p>
            <a:pPr lvl="1"/>
            <a:r>
              <a:rPr lang="en-US" dirty="0" smtClean="0"/>
              <a:t>APHIS-VS: Animal and Plant Health Inspection Service - Veterinary Services</a:t>
            </a:r>
          </a:p>
          <a:p>
            <a:pPr lvl="1"/>
            <a:r>
              <a:rPr lang="en-US" dirty="0" smtClean="0"/>
              <a:t>FSIS: Food Safety Inspection Service</a:t>
            </a:r>
          </a:p>
          <a:p>
            <a:r>
              <a:rPr lang="en-US" dirty="0" smtClean="0"/>
              <a:t>FDA</a:t>
            </a:r>
          </a:p>
          <a:p>
            <a:pPr lvl="1"/>
            <a:r>
              <a:rPr lang="en-US" dirty="0" smtClean="0"/>
              <a:t>CDC: Center for Disease Control</a:t>
            </a:r>
          </a:p>
          <a:p>
            <a:pPr lvl="1"/>
            <a:r>
              <a:rPr lang="en-US" dirty="0" smtClean="0"/>
              <a:t>CVM: Center for Veterinary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6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Poultry Veterinarians’ Goals</a:t>
            </a:r>
          </a:p>
          <a:p>
            <a:r>
              <a:rPr lang="en-US" dirty="0" smtClean="0"/>
              <a:t>Associations</a:t>
            </a:r>
          </a:p>
          <a:p>
            <a:r>
              <a:rPr lang="en-US" dirty="0" smtClean="0"/>
              <a:t>Post graduate training programs</a:t>
            </a:r>
            <a:endParaRPr lang="en-US" dirty="0" smtClean="0"/>
          </a:p>
          <a:p>
            <a:r>
              <a:rPr lang="en-US" dirty="0" smtClean="0"/>
              <a:t>Career </a:t>
            </a:r>
            <a:r>
              <a:rPr lang="en-US" dirty="0" smtClean="0"/>
              <a:t>possibilities in poultry medicine</a:t>
            </a:r>
          </a:p>
          <a:p>
            <a:r>
              <a:rPr lang="en-US" dirty="0" smtClean="0"/>
              <a:t>Poultry welfare programs</a:t>
            </a:r>
          </a:p>
          <a:p>
            <a:r>
              <a:rPr lang="en-US" dirty="0" smtClean="0"/>
              <a:t>Poultry food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Lab Veterinarians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4876800" cy="4953000"/>
          </a:xfrm>
        </p:spPr>
        <p:txBody>
          <a:bodyPr/>
          <a:lstStyle/>
          <a:p>
            <a:r>
              <a:rPr lang="en-US" sz="2800" dirty="0" smtClean="0"/>
              <a:t>Provide diagnoses for flock problems</a:t>
            </a:r>
          </a:p>
          <a:p>
            <a:pPr lvl="1"/>
            <a:r>
              <a:rPr lang="en-US" sz="2400" dirty="0" smtClean="0"/>
              <a:t>Pathology – gross and </a:t>
            </a:r>
            <a:r>
              <a:rPr lang="en-US" sz="2400" dirty="0" err="1" smtClean="0"/>
              <a:t>histopath</a:t>
            </a:r>
            <a:endParaRPr lang="en-US" sz="2400" dirty="0" smtClean="0"/>
          </a:p>
          <a:p>
            <a:pPr lvl="1"/>
            <a:r>
              <a:rPr lang="en-US" sz="2400" dirty="0" smtClean="0"/>
              <a:t>Request ancillary tests – bacteriology, virology, serology, toxicology, etc.</a:t>
            </a:r>
          </a:p>
          <a:p>
            <a:r>
              <a:rPr lang="en-US" sz="2800" dirty="0" smtClean="0"/>
              <a:t>May make field visits</a:t>
            </a:r>
          </a:p>
          <a:p>
            <a:pPr lvl="1"/>
            <a:r>
              <a:rPr lang="en-US" sz="2400" dirty="0" smtClean="0"/>
              <a:t>Field necropsies and sample collection</a:t>
            </a:r>
          </a:p>
          <a:p>
            <a:pPr lvl="1"/>
            <a:r>
              <a:rPr lang="en-US" sz="2400" dirty="0" smtClean="0"/>
              <a:t>Management observations</a:t>
            </a:r>
            <a:endParaRPr lang="en-US" sz="2400" dirty="0"/>
          </a:p>
        </p:txBody>
      </p:sp>
      <p:pic>
        <p:nvPicPr>
          <p:cNvPr id="4" name="Picture 3" descr="Dr. Bob and Carol 11Dec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52" y="17526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5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Services Poultry Veterinarians – Supplier Employed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travel</a:t>
            </a:r>
          </a:p>
          <a:p>
            <a:r>
              <a:rPr lang="en-US" dirty="0" smtClean="0"/>
              <a:t>Support company’s products</a:t>
            </a:r>
          </a:p>
          <a:p>
            <a:pPr lvl="1"/>
            <a:r>
              <a:rPr lang="en-US" dirty="0" smtClean="0"/>
              <a:t>Present product and research information</a:t>
            </a:r>
          </a:p>
          <a:p>
            <a:pPr lvl="1"/>
            <a:r>
              <a:rPr lang="en-US" dirty="0" smtClean="0"/>
              <a:t>Help set up and conduct field trials</a:t>
            </a:r>
          </a:p>
          <a:p>
            <a:pPr lvl="1"/>
            <a:r>
              <a:rPr lang="en-US" dirty="0" smtClean="0"/>
              <a:t>Monitor flocks on product</a:t>
            </a:r>
          </a:p>
          <a:p>
            <a:pPr lvl="1"/>
            <a:r>
              <a:rPr lang="en-US" dirty="0" smtClean="0"/>
              <a:t>Troubleshoot flock problems</a:t>
            </a:r>
          </a:p>
          <a:p>
            <a:pPr lvl="1"/>
            <a:r>
              <a:rPr lang="en-US" dirty="0" smtClean="0"/>
              <a:t>Evaluate customers flock health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6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Services - Self-employed Consultants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have worked for industry prior to becoming consultants</a:t>
            </a:r>
          </a:p>
          <a:p>
            <a:r>
              <a:rPr lang="en-US" dirty="0" smtClean="0"/>
              <a:t>Contract with poultry producers to provide health management services</a:t>
            </a:r>
            <a:endParaRPr lang="en-US" dirty="0"/>
          </a:p>
        </p:txBody>
      </p:sp>
      <p:pic>
        <p:nvPicPr>
          <p:cNvPr id="4" name="Picture 3" descr="Gregg Cut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2209800" cy="2209800"/>
          </a:xfrm>
          <a:prstGeom prst="rect">
            <a:avLst/>
          </a:prstGeom>
        </p:spPr>
      </p:pic>
      <p:pic>
        <p:nvPicPr>
          <p:cNvPr id="5" name="Picture 4" descr="Mark B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31624"/>
            <a:ext cx="2082800" cy="2772376"/>
          </a:xfrm>
          <a:prstGeom prst="rect">
            <a:avLst/>
          </a:prstGeom>
        </p:spPr>
      </p:pic>
      <p:pic>
        <p:nvPicPr>
          <p:cNvPr id="6" name="Picture 5" descr="Nancy Reim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2897632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Services – Primary Breeders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Employed by suppliers of genetic stocks</a:t>
            </a:r>
          </a:p>
          <a:p>
            <a:r>
              <a:rPr lang="en-US" dirty="0" smtClean="0"/>
              <a:t>Support product by providing health management services to company </a:t>
            </a:r>
            <a:r>
              <a:rPr lang="en-US" smtClean="0"/>
              <a:t>and customers</a:t>
            </a:r>
            <a:endParaRPr lang="en-US" dirty="0" smtClean="0"/>
          </a:p>
          <a:p>
            <a:r>
              <a:rPr lang="en-US" dirty="0" smtClean="0"/>
              <a:t>Extensive travel – domestic and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53506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Service Presentations</a:t>
            </a:r>
            <a:endParaRPr lang="en-US" dirty="0"/>
          </a:p>
        </p:txBody>
      </p:sp>
      <p:pic>
        <p:nvPicPr>
          <p:cNvPr id="4" name="Content Placeholder 3" descr="Travis Schaal Present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4" r="-5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93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Services Veterinarians</a:t>
            </a:r>
            <a:endParaRPr lang="en-US" dirty="0"/>
          </a:p>
        </p:txBody>
      </p:sp>
      <p:pic>
        <p:nvPicPr>
          <p:cNvPr id="4" name="Content Placeholder 3" descr="Dr. Gout broiler 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2" r="-16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791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Flock Production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FLAWS</a:t>
            </a:r>
          </a:p>
          <a:p>
            <a:pPr lvl="1"/>
            <a:r>
              <a:rPr lang="en-US" sz="3200" u="sng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eed</a:t>
            </a:r>
          </a:p>
          <a:p>
            <a:pPr lvl="1"/>
            <a:r>
              <a:rPr lang="en-US" sz="3200" u="sng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/>
              <a:t>ights</a:t>
            </a:r>
          </a:p>
          <a:p>
            <a:pPr lvl="1"/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ir</a:t>
            </a:r>
          </a:p>
          <a:p>
            <a:pPr lvl="1"/>
            <a:r>
              <a:rPr lang="en-US" sz="3200" u="sng" dirty="0" smtClean="0">
                <a:solidFill>
                  <a:srgbClr val="FF0000"/>
                </a:solidFill>
              </a:rPr>
              <a:t>W</a:t>
            </a:r>
            <a:r>
              <a:rPr lang="en-US" sz="3200" dirty="0" smtClean="0"/>
              <a:t>ater</a:t>
            </a:r>
          </a:p>
          <a:p>
            <a:pPr lvl="1"/>
            <a:r>
              <a:rPr lang="en-US" sz="3200" u="sng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pace/Sanitation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88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Academia/Extension Veterinarians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Employed by Veterinary Schools</a:t>
            </a:r>
          </a:p>
          <a:p>
            <a:pPr lvl="1"/>
            <a:r>
              <a:rPr lang="en-US" dirty="0"/>
              <a:t>Teach veterinary students poultry medicine</a:t>
            </a:r>
          </a:p>
          <a:p>
            <a:pPr lvl="1"/>
            <a:r>
              <a:rPr lang="en-US" dirty="0" smtClean="0"/>
              <a:t>Often have diagnostic lab duties as well</a:t>
            </a:r>
          </a:p>
          <a:p>
            <a:pPr lvl="1"/>
            <a:r>
              <a:rPr lang="en-US" dirty="0" smtClean="0"/>
              <a:t>Provide education to poultry industry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4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Academia/Extension Veterinarians</a:t>
            </a:r>
            <a:endParaRPr lang="en-US" dirty="0"/>
          </a:p>
        </p:txBody>
      </p:sp>
      <p:pic>
        <p:nvPicPr>
          <p:cNvPr id="6" name="Content Placeholder 5" descr="ISE Farms visit 04Nov09 O ENG + Heather + Sharond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658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Backyard Poultry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7213"/>
            <a:ext cx="5257800" cy="4114800"/>
          </a:xfrm>
        </p:spPr>
        <p:txBody>
          <a:bodyPr/>
          <a:lstStyle/>
          <a:p>
            <a:r>
              <a:rPr lang="en-US" dirty="0" smtClean="0"/>
              <a:t>Can be a part of any practice</a:t>
            </a:r>
          </a:p>
          <a:p>
            <a:r>
              <a:rPr lang="en-US" dirty="0" smtClean="0"/>
              <a:t>Many resources available</a:t>
            </a:r>
          </a:p>
          <a:p>
            <a:pPr lvl="1"/>
            <a:r>
              <a:rPr lang="en-US" dirty="0" smtClean="0"/>
              <a:t>Training at annual AVMA meeting</a:t>
            </a:r>
          </a:p>
          <a:p>
            <a:pPr lvl="1"/>
            <a:r>
              <a:rPr lang="en-US" dirty="0" smtClean="0"/>
              <a:t>Books on the subject</a:t>
            </a:r>
          </a:p>
          <a:p>
            <a:r>
              <a:rPr lang="en-US" dirty="0" smtClean="0"/>
              <a:t>One veterinarian opened an exclusive backyard/small flock practice in VA</a:t>
            </a:r>
            <a:endParaRPr lang="en-US" dirty="0"/>
          </a:p>
        </p:txBody>
      </p:sp>
      <p:pic>
        <p:nvPicPr>
          <p:cNvPr id="4" name="Picture 3" descr="Annika McKill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2789978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5867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Annika </a:t>
            </a:r>
            <a:r>
              <a:rPr lang="en-US" dirty="0" err="1" smtClean="0"/>
              <a:t>McKillop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8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Proteins</a:t>
            </a:r>
            <a:endParaRPr lang="en-US" dirty="0"/>
          </a:p>
        </p:txBody>
      </p:sp>
      <p:pic>
        <p:nvPicPr>
          <p:cNvPr id="4" name="Content Placeholder 3" descr="2011-12-03 Wes Roast Chick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>
          <a:xfrm>
            <a:off x="2133600" y="4495800"/>
            <a:ext cx="3383111" cy="1903413"/>
          </a:xfrm>
        </p:spPr>
      </p:pic>
      <p:pic>
        <p:nvPicPr>
          <p:cNvPr id="6" name="Picture 5" descr="Bob Evans Farmer's Breakf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4775200" cy="2619338"/>
          </a:xfrm>
          <a:prstGeom prst="rect">
            <a:avLst/>
          </a:prstGeom>
        </p:spPr>
      </p:pic>
      <p:pic>
        <p:nvPicPr>
          <p:cNvPr id="7" name="Picture 6" descr="turkey-di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3049587" cy="4114800"/>
          </a:xfrm>
        </p:spPr>
        <p:txBody>
          <a:bodyPr/>
          <a:lstStyle/>
          <a:p>
            <a:r>
              <a:rPr lang="en-US" dirty="0" smtClean="0"/>
              <a:t>Standards of welfare set by various organization</a:t>
            </a:r>
          </a:p>
          <a:p>
            <a:r>
              <a:rPr lang="en-US" dirty="0" smtClean="0"/>
              <a:t>Companies comply and are audited by third party auditors</a:t>
            </a:r>
            <a:endParaRPr lang="en-US" dirty="0"/>
          </a:p>
        </p:txBody>
      </p:sp>
      <p:pic>
        <p:nvPicPr>
          <p:cNvPr id="4" name="Picture 3" descr="uep-certifie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514948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Welfare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313612" cy="4114800"/>
          </a:xfrm>
        </p:spPr>
        <p:txBody>
          <a:bodyPr/>
          <a:lstStyle/>
          <a:p>
            <a:r>
              <a:rPr lang="en-US" sz="1800" dirty="0" smtClean="0"/>
              <a:t>United Egg Producers – Eggs</a:t>
            </a:r>
          </a:p>
          <a:p>
            <a:pPr lvl="1"/>
            <a:r>
              <a:rPr lang="en-US" sz="1600" dirty="0" smtClean="0">
                <a:hlinkClick r:id="rId2"/>
              </a:rPr>
              <a:t>www.uepcertified.com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National Turkey Federation – Turkeys</a:t>
            </a:r>
          </a:p>
          <a:p>
            <a:pPr lvl="1"/>
            <a:r>
              <a:rPr lang="en-US" sz="1600" dirty="0" smtClean="0">
                <a:hlinkClick r:id="rId3"/>
              </a:rPr>
              <a:t>www.eatturkey.com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National Chicken Council – Broilers</a:t>
            </a:r>
          </a:p>
          <a:p>
            <a:pPr lvl="1"/>
            <a:r>
              <a:rPr lang="en-US" sz="1600" dirty="0" smtClean="0">
                <a:hlinkClick r:id="rId4"/>
              </a:rPr>
              <a:t>www.nationalchickencouncil.org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Humane Farm Animal Care – all</a:t>
            </a:r>
          </a:p>
          <a:p>
            <a:pPr lvl="1"/>
            <a:r>
              <a:rPr lang="en-US" sz="1600" dirty="0" smtClean="0">
                <a:hlinkClick r:id="rId5"/>
              </a:rPr>
              <a:t>www.certifiedhumane.org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American Humane Association Farm Animal Care – all</a:t>
            </a:r>
          </a:p>
          <a:p>
            <a:pPr lvl="1"/>
            <a:r>
              <a:rPr lang="en-US" sz="1600" dirty="0" smtClean="0">
                <a:hlinkClick r:id="rId6"/>
              </a:rPr>
              <a:t>www.humanehearthland.org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Animal Welfare Approved – all</a:t>
            </a:r>
          </a:p>
          <a:p>
            <a:pPr lvl="1"/>
            <a:r>
              <a:rPr lang="en-US" sz="1600" dirty="0" smtClean="0">
                <a:hlinkClick r:id="rId7"/>
              </a:rPr>
              <a:t>www.certifiedawa.org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FACTA – all</a:t>
            </a:r>
          </a:p>
          <a:p>
            <a:pPr lvl="1"/>
            <a:r>
              <a:rPr lang="en-US" sz="1800" dirty="0" smtClean="0">
                <a:hlinkClick r:id="rId8"/>
              </a:rPr>
              <a:t>www.factallc.com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Global Animal Partnership - all</a:t>
            </a:r>
          </a:p>
          <a:p>
            <a:pPr lvl="1"/>
            <a:r>
              <a:rPr lang="en-US" sz="1600" dirty="0">
                <a:hlinkClick r:id="rId9"/>
              </a:rPr>
              <a:t>http://www.globalanimalpartnership.org</a:t>
            </a:r>
            <a:r>
              <a:rPr lang="en-US" sz="1600" dirty="0" smtClean="0">
                <a:hlinkClick r:id="rId9"/>
              </a:rPr>
              <a:t>/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7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Welfare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212"/>
            <a:ext cx="8153400" cy="4649787"/>
          </a:xfrm>
        </p:spPr>
        <p:txBody>
          <a:bodyPr numCol="2"/>
          <a:lstStyle/>
          <a:p>
            <a:r>
              <a:rPr lang="en-US" dirty="0" smtClean="0"/>
              <a:t>Space allotments</a:t>
            </a:r>
          </a:p>
          <a:p>
            <a:r>
              <a:rPr lang="en-US" dirty="0" smtClean="0"/>
              <a:t>Disease prevention</a:t>
            </a:r>
          </a:p>
          <a:p>
            <a:r>
              <a:rPr lang="en-US" dirty="0" smtClean="0"/>
              <a:t>Disease treatments</a:t>
            </a:r>
          </a:p>
          <a:p>
            <a:r>
              <a:rPr lang="en-US" dirty="0" smtClean="0"/>
              <a:t>Management of the birds’ environment</a:t>
            </a:r>
          </a:p>
          <a:p>
            <a:r>
              <a:rPr lang="en-US" dirty="0" smtClean="0"/>
              <a:t>Euthanasia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Handling of birds</a:t>
            </a:r>
          </a:p>
          <a:p>
            <a:r>
              <a:rPr lang="en-US" dirty="0" smtClean="0"/>
              <a:t>Beak trimming</a:t>
            </a:r>
          </a:p>
          <a:p>
            <a:r>
              <a:rPr lang="en-US" dirty="0" smtClean="0"/>
              <a:t>Depopulation</a:t>
            </a:r>
          </a:p>
          <a:p>
            <a:r>
              <a:rPr lang="en-US" dirty="0" smtClean="0"/>
              <a:t>Inspection</a:t>
            </a:r>
          </a:p>
          <a:p>
            <a:r>
              <a:rPr lang="en-US" dirty="0" smtClean="0"/>
              <a:t>Training of personnel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0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Welfare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724400"/>
          </a:xfrm>
        </p:spPr>
        <p:txBody>
          <a:bodyPr/>
          <a:lstStyle/>
          <a:p>
            <a:r>
              <a:rPr lang="en-US" sz="2400" dirty="0" smtClean="0"/>
              <a:t>Audits performed by third party auditors</a:t>
            </a:r>
          </a:p>
          <a:p>
            <a:pPr lvl="1"/>
            <a:r>
              <a:rPr lang="en-US" sz="2000" dirty="0" err="1" smtClean="0"/>
              <a:t>Validus</a:t>
            </a:r>
            <a:endParaRPr lang="en-US" sz="2000" dirty="0" smtClean="0"/>
          </a:p>
          <a:p>
            <a:pPr lvl="1"/>
            <a:r>
              <a:rPr lang="en-US" sz="2000" dirty="0" smtClean="0"/>
              <a:t>USDA</a:t>
            </a:r>
          </a:p>
          <a:p>
            <a:pPr lvl="1"/>
            <a:r>
              <a:rPr lang="en-US" sz="2000" dirty="0" smtClean="0"/>
              <a:t>Process Management Consulting</a:t>
            </a:r>
          </a:p>
          <a:p>
            <a:pPr lvl="1"/>
            <a:r>
              <a:rPr lang="en-US" sz="2000" dirty="0" smtClean="0"/>
              <a:t>ARPAS</a:t>
            </a:r>
          </a:p>
          <a:p>
            <a:pPr lvl="1"/>
            <a:r>
              <a:rPr lang="en-US" sz="2000" dirty="0" err="1" smtClean="0"/>
              <a:t>Silliker</a:t>
            </a:r>
            <a:endParaRPr lang="en-US" sz="2000" dirty="0" smtClean="0"/>
          </a:p>
          <a:p>
            <a:pPr lvl="1"/>
            <a:r>
              <a:rPr lang="en-US" sz="2000" dirty="0" smtClean="0"/>
              <a:t>FACTA</a:t>
            </a:r>
          </a:p>
          <a:p>
            <a:pPr lvl="1"/>
            <a:r>
              <a:rPr lang="en-US" sz="2000" dirty="0" smtClean="0"/>
              <a:t>Others</a:t>
            </a:r>
          </a:p>
          <a:p>
            <a:r>
              <a:rPr lang="en-US" sz="2400" dirty="0" smtClean="0"/>
              <a:t>Use audits from one of the certifying bodies</a:t>
            </a:r>
          </a:p>
          <a:p>
            <a:r>
              <a:rPr lang="en-US" sz="2400" dirty="0" smtClean="0"/>
              <a:t>Audits are pass or fail</a:t>
            </a:r>
          </a:p>
          <a:p>
            <a:r>
              <a:rPr lang="en-US" sz="2400" dirty="0" smtClean="0"/>
              <a:t>Exit report given to describe improvements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953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Audits</a:t>
            </a:r>
            <a:endParaRPr lang="en-US" dirty="0"/>
          </a:p>
        </p:txBody>
      </p:sp>
      <p:pic>
        <p:nvPicPr>
          <p:cNvPr id="4" name="Content Placeholder 3" descr="UEP Audit Esbenshade 14Aug09 Q Greg counting layers in c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93" r="-684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38200" y="23622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Counting Layers in Cages to Verify Cage Density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8216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Audits</a:t>
            </a:r>
            <a:endParaRPr lang="en-US" dirty="0"/>
          </a:p>
        </p:txBody>
      </p:sp>
      <p:pic>
        <p:nvPicPr>
          <p:cNvPr id="4" name="Content Placeholder 3" descr="Doug Lehman farm 31-Aug-09 J measuring depth of ne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2" r="-166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971800" y="603031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Measuring Nest Area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9557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PAACO – Professional Animal Auditor Certification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review of audits</a:t>
            </a:r>
          </a:p>
          <a:p>
            <a:r>
              <a:rPr lang="en-US" dirty="0" smtClean="0"/>
              <a:t>Does not produce audits</a:t>
            </a:r>
          </a:p>
          <a:p>
            <a:r>
              <a:rPr lang="en-US" dirty="0" smtClean="0"/>
              <a:t>Provides training for professional auditors by species</a:t>
            </a:r>
          </a:p>
          <a:p>
            <a:pPr lvl="1"/>
            <a:r>
              <a:rPr lang="en-US" dirty="0" smtClean="0"/>
              <a:t>Poultry Welfare</a:t>
            </a:r>
          </a:p>
          <a:p>
            <a:pPr lvl="1"/>
            <a:r>
              <a:rPr lang="en-US" dirty="0" smtClean="0"/>
              <a:t>Swine Welfare</a:t>
            </a:r>
          </a:p>
          <a:p>
            <a:pPr lvl="1"/>
            <a:r>
              <a:rPr lang="en-US" dirty="0" smtClean="0"/>
              <a:t>Dairy Welfare</a:t>
            </a:r>
          </a:p>
          <a:p>
            <a:pPr lvl="1"/>
            <a:r>
              <a:rPr lang="en-US" dirty="0" smtClean="0"/>
              <a:t>Meat Plant Welfare – beef, swine, sheep</a:t>
            </a:r>
          </a:p>
          <a:p>
            <a:r>
              <a:rPr lang="en-US" dirty="0" smtClean="0">
                <a:hlinkClick r:id="rId2"/>
              </a:rPr>
              <a:t>www.animalauditor.org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30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Food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– </a:t>
            </a:r>
            <a:r>
              <a:rPr lang="en-US" i="1" dirty="0" smtClean="0"/>
              <a:t>Salmonella enteritidis</a:t>
            </a:r>
          </a:p>
          <a:p>
            <a:pPr lvl="1"/>
            <a:r>
              <a:rPr lang="en-US" dirty="0" smtClean="0"/>
              <a:t>FDA Egg Safety Plan</a:t>
            </a:r>
          </a:p>
          <a:p>
            <a:pPr lvl="1"/>
            <a:r>
              <a:rPr lang="en-US" dirty="0" smtClean="0"/>
              <a:t>Company interventions</a:t>
            </a:r>
          </a:p>
          <a:p>
            <a:r>
              <a:rPr lang="en-US" dirty="0" smtClean="0"/>
              <a:t>Meat birds</a:t>
            </a:r>
          </a:p>
          <a:p>
            <a:pPr lvl="1"/>
            <a:r>
              <a:rPr lang="en-US" dirty="0" smtClean="0"/>
              <a:t>USDA testing program</a:t>
            </a:r>
          </a:p>
          <a:p>
            <a:pPr lvl="1"/>
            <a:r>
              <a:rPr lang="en-US" dirty="0" smtClean="0"/>
              <a:t>Drives company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76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Egg Safety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924800" cy="4114800"/>
          </a:xfrm>
        </p:spPr>
        <p:txBody>
          <a:bodyPr/>
          <a:lstStyle/>
          <a:p>
            <a:r>
              <a:rPr lang="en-US" sz="2400" dirty="0" smtClean="0"/>
              <a:t>Specific for </a:t>
            </a:r>
            <a:r>
              <a:rPr lang="en-US" sz="2400" i="1" dirty="0" smtClean="0"/>
              <a:t>Salmonella enteritidis </a:t>
            </a:r>
            <a:r>
              <a:rPr lang="en-US" sz="2400" dirty="0" smtClean="0"/>
              <a:t>(SE)</a:t>
            </a:r>
          </a:p>
          <a:p>
            <a:r>
              <a:rPr lang="en-US" sz="2400" dirty="0" smtClean="0"/>
              <a:t>Implemented in 2010</a:t>
            </a:r>
          </a:p>
          <a:p>
            <a:r>
              <a:rPr lang="en-US" sz="2400" dirty="0" smtClean="0"/>
              <a:t>Used components of several states egg quality assurance programs</a:t>
            </a:r>
          </a:p>
          <a:p>
            <a:pPr lvl="1"/>
            <a:r>
              <a:rPr lang="en-US" sz="2000" dirty="0" smtClean="0"/>
              <a:t>Negative chicks</a:t>
            </a:r>
          </a:p>
          <a:p>
            <a:pPr lvl="1"/>
            <a:r>
              <a:rPr lang="en-US" sz="2000" dirty="0" smtClean="0"/>
              <a:t>Rodent control</a:t>
            </a:r>
          </a:p>
          <a:p>
            <a:pPr lvl="1"/>
            <a:r>
              <a:rPr lang="en-US" sz="2000" dirty="0" smtClean="0"/>
              <a:t>Fly control</a:t>
            </a:r>
          </a:p>
          <a:p>
            <a:pPr lvl="1"/>
            <a:r>
              <a:rPr lang="en-US" sz="2000" dirty="0" smtClean="0"/>
              <a:t>Biosecurity</a:t>
            </a:r>
          </a:p>
          <a:p>
            <a:pPr lvl="1"/>
            <a:r>
              <a:rPr lang="en-US" sz="2000" dirty="0" smtClean="0"/>
              <a:t>Negative pullets</a:t>
            </a:r>
          </a:p>
          <a:p>
            <a:pPr lvl="1"/>
            <a:r>
              <a:rPr lang="en-US" sz="2000" dirty="0" smtClean="0"/>
              <a:t>Cleaning and disinfection of houses</a:t>
            </a:r>
          </a:p>
          <a:p>
            <a:pPr lvl="1"/>
            <a:r>
              <a:rPr lang="en-US" sz="2000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70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Swabs for SE Testing</a:t>
            </a:r>
            <a:endParaRPr lang="en-US" dirty="0"/>
          </a:p>
        </p:txBody>
      </p:sp>
      <p:pic>
        <p:nvPicPr>
          <p:cNvPr id="4" name="Content Placeholder 3" descr="Cage-free house swabbing 23Apr08 5 swabs on a side 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2" r="-16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40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Association of Avian Pathologists (AAAP)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AAAP Mission Statement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 smtClean="0"/>
              <a:t>AAAP </a:t>
            </a:r>
            <a:r>
              <a:rPr lang="en-US" sz="3200" dirty="0"/>
              <a:t>promotes scientific knowledge to enhance the health, well-being, and productivity of poultry to provide safe and abundant food for the </a:t>
            </a:r>
            <a:r>
              <a:rPr lang="en-US" sz="3200" dirty="0" smtClean="0"/>
              <a:t>world</a:t>
            </a:r>
            <a:r>
              <a:rPr lang="en-US" sz="3200" dirty="0" smtClean="0"/>
              <a:t>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98587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Company SE Interventions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inactivated and </a:t>
            </a:r>
            <a:r>
              <a:rPr lang="en-US" i="1" dirty="0" smtClean="0"/>
              <a:t>S. typhimurium</a:t>
            </a:r>
            <a:r>
              <a:rPr lang="en-US" dirty="0" smtClean="0"/>
              <a:t> live vaccination</a:t>
            </a:r>
          </a:p>
          <a:p>
            <a:r>
              <a:rPr lang="en-US" dirty="0" smtClean="0"/>
              <a:t>SE suppressing intestinal aids</a:t>
            </a:r>
          </a:p>
          <a:p>
            <a:pPr lvl="1"/>
            <a:r>
              <a:rPr lang="en-US" dirty="0" smtClean="0"/>
              <a:t>Probiotics</a:t>
            </a:r>
          </a:p>
          <a:p>
            <a:pPr lvl="1"/>
            <a:r>
              <a:rPr lang="en-US" dirty="0" smtClean="0"/>
              <a:t>Fermentation metabolites</a:t>
            </a:r>
          </a:p>
          <a:p>
            <a:pPr lvl="1"/>
            <a:r>
              <a:rPr lang="en-US" dirty="0" smtClean="0"/>
              <a:t>Organic acids</a:t>
            </a:r>
          </a:p>
          <a:p>
            <a:pPr lvl="1"/>
            <a:r>
              <a:rPr lang="en-US" dirty="0" smtClean="0"/>
              <a:t>Essential 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and Turkey Salmonella and Campylobacter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7213"/>
            <a:ext cx="4114800" cy="4114800"/>
          </a:xfrm>
        </p:spPr>
        <p:txBody>
          <a:bodyPr/>
          <a:lstStyle/>
          <a:p>
            <a:r>
              <a:rPr lang="en-US" dirty="0" smtClean="0"/>
              <a:t>USDA-FSIS testing</a:t>
            </a:r>
          </a:p>
          <a:p>
            <a:pPr lvl="1"/>
            <a:r>
              <a:rPr lang="en-US" dirty="0" smtClean="0"/>
              <a:t>Whole bird testing</a:t>
            </a:r>
          </a:p>
          <a:p>
            <a:pPr lvl="1"/>
            <a:r>
              <a:rPr lang="en-US" dirty="0" smtClean="0"/>
              <a:t>Parts testing</a:t>
            </a:r>
          </a:p>
          <a:p>
            <a:pPr lvl="1"/>
            <a:r>
              <a:rPr lang="en-US" dirty="0" smtClean="0"/>
              <a:t>Ground meat testing</a:t>
            </a:r>
          </a:p>
          <a:p>
            <a:r>
              <a:rPr lang="en-US" dirty="0" smtClean="0"/>
              <a:t>Testing results stimulate added or improved interventions</a:t>
            </a:r>
          </a:p>
        </p:txBody>
      </p:sp>
      <p:pic>
        <p:nvPicPr>
          <p:cNvPr id="4" name="Picture 3" descr="Ground Meat Microbiology Tes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111217" cy="2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7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1625"/>
            <a:ext cx="8229600" cy="1143000"/>
          </a:xfrm>
        </p:spPr>
        <p:txBody>
          <a:bodyPr/>
          <a:lstStyle/>
          <a:p>
            <a:r>
              <a:rPr lang="en-US" sz="3200" dirty="0" smtClean="0"/>
              <a:t>Meat Bird Salmonella </a:t>
            </a:r>
            <a:r>
              <a:rPr lang="en-US" sz="3200" dirty="0"/>
              <a:t>and Campylobacter </a:t>
            </a:r>
            <a:r>
              <a:rPr lang="en-US" sz="3200" dirty="0" smtClean="0"/>
              <a:t>Preharvest Interventions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4114800"/>
          </a:xfrm>
        </p:spPr>
        <p:txBody>
          <a:bodyPr numCol="1"/>
          <a:lstStyle/>
          <a:p>
            <a:r>
              <a:rPr lang="en-US" dirty="0" smtClean="0"/>
              <a:t>Vaccination </a:t>
            </a:r>
            <a:r>
              <a:rPr lang="en-US" dirty="0"/>
              <a:t>of breeders for </a:t>
            </a:r>
            <a:r>
              <a:rPr lang="en-US" dirty="0" smtClean="0"/>
              <a:t>Salmonella</a:t>
            </a:r>
          </a:p>
          <a:p>
            <a:r>
              <a:rPr lang="en-US" dirty="0" smtClean="0"/>
              <a:t>Salmonella vaccination of broilers</a:t>
            </a:r>
            <a:endParaRPr lang="en-US" dirty="0"/>
          </a:p>
          <a:p>
            <a:r>
              <a:rPr lang="en-US" dirty="0" smtClean="0"/>
              <a:t>Bacterial pathogen </a:t>
            </a:r>
            <a:r>
              <a:rPr lang="en-US" dirty="0"/>
              <a:t>suppressing gut health </a:t>
            </a:r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Probiotics</a:t>
            </a:r>
          </a:p>
          <a:p>
            <a:pPr lvl="1"/>
            <a:r>
              <a:rPr lang="en-US" dirty="0" smtClean="0"/>
              <a:t>Fermentation metabolites</a:t>
            </a:r>
          </a:p>
          <a:p>
            <a:pPr lvl="1"/>
            <a:r>
              <a:rPr lang="en-US" dirty="0" smtClean="0"/>
              <a:t>Prebiotics</a:t>
            </a:r>
          </a:p>
          <a:p>
            <a:pPr lvl="1"/>
            <a:r>
              <a:rPr lang="en-US" dirty="0" smtClean="0"/>
              <a:t>Organic acids</a:t>
            </a:r>
          </a:p>
          <a:p>
            <a:pPr lvl="1"/>
            <a:r>
              <a:rPr lang="en-US" dirty="0" smtClean="0"/>
              <a:t>Essential oils</a:t>
            </a:r>
          </a:p>
          <a:p>
            <a:pPr lvl="1"/>
            <a:r>
              <a:rPr lang="en-US" dirty="0" smtClean="0"/>
              <a:t>Short chain fatty acids (e.g. butyrate)</a:t>
            </a:r>
          </a:p>
          <a:p>
            <a:r>
              <a:rPr lang="en-US" dirty="0" smtClean="0"/>
              <a:t>C&amp;D of “hot” houses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7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8229599" cy="1143000"/>
          </a:xfrm>
        </p:spPr>
        <p:txBody>
          <a:bodyPr/>
          <a:lstStyle/>
          <a:p>
            <a:r>
              <a:rPr lang="en-US" dirty="0"/>
              <a:t>Broiler and Turkey Salmonella and Campylobacter Company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3124199" cy="4114800"/>
          </a:xfrm>
        </p:spPr>
        <p:txBody>
          <a:bodyPr/>
          <a:lstStyle/>
          <a:p>
            <a:r>
              <a:rPr lang="en-US" dirty="0" smtClean="0"/>
              <a:t>In-plant interventions</a:t>
            </a:r>
          </a:p>
          <a:p>
            <a:pPr lvl="1"/>
            <a:r>
              <a:rPr lang="en-US" dirty="0" smtClean="0"/>
              <a:t>Chemical sprays and dips</a:t>
            </a:r>
          </a:p>
          <a:p>
            <a:pPr lvl="1"/>
            <a:r>
              <a:rPr lang="en-US" dirty="0" smtClean="0"/>
              <a:t>pH and chlorine control of chill tank water</a:t>
            </a:r>
          </a:p>
        </p:txBody>
      </p:sp>
      <p:pic>
        <p:nvPicPr>
          <p:cNvPr id="4" name="Picture 3" descr="TSP Application on Broiler Carcas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828800"/>
            <a:ext cx="53721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556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Tri-Sodium Phosphate Application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07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Eric Gingerich DVM</a:t>
            </a:r>
          </a:p>
          <a:p>
            <a:pPr marL="0" indent="0">
              <a:buNone/>
            </a:pPr>
            <a:r>
              <a:rPr lang="en-US" dirty="0" smtClean="0"/>
              <a:t>Technical Services Specialist, Poultry</a:t>
            </a:r>
          </a:p>
          <a:p>
            <a:pPr marL="0" indent="0">
              <a:buNone/>
            </a:pPr>
            <a:r>
              <a:rPr lang="en-US" dirty="0" smtClean="0"/>
              <a:t>Diamond V</a:t>
            </a:r>
          </a:p>
          <a:p>
            <a:pPr marL="0" indent="0">
              <a:buNone/>
            </a:pPr>
            <a:r>
              <a:rPr lang="en-US" dirty="0" smtClean="0"/>
              <a:t>Zionsville IN</a:t>
            </a:r>
          </a:p>
          <a:p>
            <a:pPr marL="0" indent="0">
              <a:buNone/>
            </a:pPr>
            <a:r>
              <a:rPr lang="en-US" dirty="0" smtClean="0"/>
              <a:t>Mobile: (317) 645-6622</a:t>
            </a:r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err="1" smtClean="0"/>
              <a:t>egingerich@diamondv.com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03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Association of Avian Pathologists (AAAP)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year old association</a:t>
            </a:r>
          </a:p>
          <a:p>
            <a:r>
              <a:rPr lang="en-US" dirty="0" smtClean="0"/>
              <a:t>Over 800 members </a:t>
            </a:r>
          </a:p>
          <a:p>
            <a:r>
              <a:rPr lang="en-US" dirty="0" smtClean="0"/>
              <a:t>Scholarships</a:t>
            </a:r>
            <a:endParaRPr lang="en-US" dirty="0" smtClean="0"/>
          </a:p>
          <a:p>
            <a:r>
              <a:rPr lang="en-US" dirty="0" err="1" smtClean="0"/>
              <a:t>Preceptorships</a:t>
            </a:r>
            <a:endParaRPr lang="en-US" dirty="0" smtClean="0"/>
          </a:p>
          <a:p>
            <a:r>
              <a:rPr lang="en-US" dirty="0" smtClean="0"/>
              <a:t>Educational materials</a:t>
            </a:r>
          </a:p>
          <a:p>
            <a:r>
              <a:rPr lang="en-US" dirty="0" smtClean="0"/>
              <a:t>Annual meeting in conjunction with AVMA annual convention</a:t>
            </a:r>
          </a:p>
          <a:p>
            <a:r>
              <a:rPr lang="en-US" dirty="0" smtClean="0">
                <a:hlinkClick r:id="rId2"/>
              </a:rPr>
              <a:t>www.aaap.info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8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College of Poultry Veterinarians (</a:t>
            </a:r>
            <a:r>
              <a:rPr lang="en-US" dirty="0" smtClean="0"/>
              <a:t>ACPV)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Certifying body for veterinarians specializing in poultry medicine</a:t>
            </a:r>
          </a:p>
          <a:p>
            <a:r>
              <a:rPr lang="en-US" dirty="0" smtClean="0"/>
              <a:t>Requirements for diplomate status</a:t>
            </a:r>
          </a:p>
          <a:p>
            <a:pPr lvl="1"/>
            <a:r>
              <a:rPr lang="en-US" dirty="0" smtClean="0"/>
              <a:t>Sponsor</a:t>
            </a:r>
          </a:p>
          <a:p>
            <a:pPr lvl="1"/>
            <a:r>
              <a:rPr lang="en-US" dirty="0" smtClean="0"/>
              <a:t>Work experience</a:t>
            </a:r>
          </a:p>
          <a:p>
            <a:pPr lvl="1"/>
            <a:r>
              <a:rPr lang="en-US" dirty="0" smtClean="0"/>
              <a:t>Passing certification test</a:t>
            </a:r>
          </a:p>
          <a:p>
            <a:r>
              <a:rPr lang="en-US" dirty="0"/>
              <a:t> Website - </a:t>
            </a:r>
            <a:r>
              <a:rPr lang="en-US" dirty="0">
                <a:hlinkClick r:id="rId2"/>
              </a:rPr>
              <a:t>http://www.acpv.info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0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Graduate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7213"/>
            <a:ext cx="8077200" cy="4114800"/>
          </a:xfrm>
        </p:spPr>
        <p:txBody>
          <a:bodyPr/>
          <a:lstStyle/>
          <a:p>
            <a:r>
              <a:rPr lang="en-US" sz="2400" dirty="0" smtClean="0"/>
              <a:t>U of GA - Masters of Avian Medicine</a:t>
            </a:r>
          </a:p>
          <a:p>
            <a:r>
              <a:rPr lang="en-US" sz="2400" dirty="0" smtClean="0"/>
              <a:t>NC State – Masters of Specialized Veterinary Medicine</a:t>
            </a:r>
          </a:p>
          <a:p>
            <a:r>
              <a:rPr lang="en-US" sz="2400" dirty="0" smtClean="0"/>
              <a:t>UC Davis – Avian Diagnostic and Production Medicine</a:t>
            </a:r>
          </a:p>
          <a:p>
            <a:r>
              <a:rPr lang="en-US" sz="2400" dirty="0" smtClean="0"/>
              <a:t>UGA – Masters of Avian Health and Medicine, online course</a:t>
            </a:r>
          </a:p>
          <a:p>
            <a:r>
              <a:rPr lang="en-US" sz="2400" dirty="0" smtClean="0"/>
              <a:t>Mississippi State – Masters of Veterinary Science, Poultry</a:t>
            </a:r>
          </a:p>
          <a:p>
            <a:r>
              <a:rPr lang="en-US" sz="2400" dirty="0" smtClean="0"/>
              <a:t>Ohio State – Avian Medicine Program</a:t>
            </a:r>
          </a:p>
          <a:p>
            <a:r>
              <a:rPr lang="en-US" sz="2400" dirty="0" smtClean="0"/>
              <a:t>Purdue – Masters of Poultry Diagnostic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Poultry Vet Medicine Career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3612" cy="4114800"/>
          </a:xfrm>
        </p:spPr>
        <p:txBody>
          <a:bodyPr/>
          <a:lstStyle/>
          <a:p>
            <a:r>
              <a:rPr lang="en-US" sz="2400" dirty="0" smtClean="0"/>
              <a:t>Production medicine</a:t>
            </a:r>
          </a:p>
          <a:p>
            <a:r>
              <a:rPr lang="en-US" sz="2400" dirty="0" smtClean="0"/>
              <a:t>Regulatory</a:t>
            </a:r>
          </a:p>
          <a:p>
            <a:r>
              <a:rPr lang="en-US" sz="2400" dirty="0" smtClean="0"/>
              <a:t>Diagnostic laboratory</a:t>
            </a:r>
          </a:p>
          <a:p>
            <a:r>
              <a:rPr lang="en-US" sz="2400" dirty="0" smtClean="0"/>
              <a:t>Technical Services</a:t>
            </a:r>
          </a:p>
          <a:p>
            <a:pPr lvl="1"/>
            <a:r>
              <a:rPr lang="en-US" sz="2000" dirty="0" smtClean="0"/>
              <a:t>Primary breeder/hatcheries</a:t>
            </a:r>
          </a:p>
          <a:p>
            <a:pPr lvl="1"/>
            <a:r>
              <a:rPr lang="en-US" sz="2000" dirty="0" smtClean="0"/>
              <a:t>Biologic company</a:t>
            </a:r>
          </a:p>
          <a:p>
            <a:pPr lvl="1"/>
            <a:r>
              <a:rPr lang="en-US" sz="2000" dirty="0" smtClean="0"/>
              <a:t>Pharmaceutical</a:t>
            </a:r>
          </a:p>
          <a:p>
            <a:pPr lvl="1"/>
            <a:r>
              <a:rPr lang="en-US" sz="2000" dirty="0" smtClean="0"/>
              <a:t>Private Consultant</a:t>
            </a:r>
          </a:p>
          <a:p>
            <a:pPr lvl="1"/>
            <a:r>
              <a:rPr lang="en-US" sz="2000" dirty="0" smtClean="0"/>
              <a:t>Feed company</a:t>
            </a:r>
          </a:p>
          <a:p>
            <a:r>
              <a:rPr lang="en-US" sz="2400" dirty="0" smtClean="0"/>
              <a:t>Academia/Extension</a:t>
            </a:r>
          </a:p>
          <a:p>
            <a:r>
              <a:rPr lang="en-US" sz="2400" dirty="0" smtClean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3283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Production - Broilers</a:t>
            </a:r>
            <a:endParaRPr lang="en-US" dirty="0"/>
          </a:p>
        </p:txBody>
      </p:sp>
      <p:pic>
        <p:nvPicPr>
          <p:cNvPr id="4" name="Content Placeholder 3" descr="DSCN09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2522906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369</TotalTime>
  <Words>1117</Words>
  <Application>Microsoft Macintosh PowerPoint</Application>
  <PresentationFormat>On-screen Show (4:3)</PresentationFormat>
  <Paragraphs>258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Eclipse</vt:lpstr>
      <vt:lpstr>Careers in Poultry Medicine, Poultry Welfare Programs, and Poultry Food Safety</vt:lpstr>
      <vt:lpstr>Outline</vt:lpstr>
      <vt:lpstr>Poultry Proteins</vt:lpstr>
      <vt:lpstr>American Association of Avian Pathologists (AAAP)</vt:lpstr>
      <vt:lpstr>American Association of Avian Pathologists (AAAP)</vt:lpstr>
      <vt:lpstr>American College of Poultry Veterinarians (ACPV)</vt:lpstr>
      <vt:lpstr>Post Graduate Training</vt:lpstr>
      <vt:lpstr>Poultry Vet Medicine Career Possibilities</vt:lpstr>
      <vt:lpstr>Broiler Production - Broilers</vt:lpstr>
      <vt:lpstr>Broiler Production - Broilers</vt:lpstr>
      <vt:lpstr>Broiler Production - Breeders</vt:lpstr>
      <vt:lpstr>Broiler Production-Health Management Team</vt:lpstr>
      <vt:lpstr>Broiler Company Veterinarian</vt:lpstr>
      <vt:lpstr>Egg Production - Caged</vt:lpstr>
      <vt:lpstr>Egg Production - Cagefree</vt:lpstr>
      <vt:lpstr>Egg Industry Health Management</vt:lpstr>
      <vt:lpstr>Turkey Production</vt:lpstr>
      <vt:lpstr>Turkey Industry Health Management</vt:lpstr>
      <vt:lpstr>Regulatory/Public Health Veterinarians</vt:lpstr>
      <vt:lpstr>Diagnostic Lab Veterinarians</vt:lpstr>
      <vt:lpstr>Technical Services Poultry Veterinarians – Supplier Employed </vt:lpstr>
      <vt:lpstr>Tech Services - Self-employed Consultants</vt:lpstr>
      <vt:lpstr>Tech Services – Primary Breeders</vt:lpstr>
      <vt:lpstr>Tech Service Presentations</vt:lpstr>
      <vt:lpstr>Technical Services Veterinarians</vt:lpstr>
      <vt:lpstr>Flock Production Medicine</vt:lpstr>
      <vt:lpstr>Academia/Extension Veterinarians</vt:lpstr>
      <vt:lpstr>Academia/Extension Veterinarians</vt:lpstr>
      <vt:lpstr>Backyard Poultry Medicine</vt:lpstr>
      <vt:lpstr>Poultry Welfare</vt:lpstr>
      <vt:lpstr>Poultry Welfare Standards</vt:lpstr>
      <vt:lpstr>Poultry Welfare Standards</vt:lpstr>
      <vt:lpstr>Poultry Welfare Audits</vt:lpstr>
      <vt:lpstr>Audits</vt:lpstr>
      <vt:lpstr>Audits</vt:lpstr>
      <vt:lpstr>PAACO – Professional Animal Auditor Certification Organization</vt:lpstr>
      <vt:lpstr>Poultry Food Safety</vt:lpstr>
      <vt:lpstr>FDA Egg Safety Plan</vt:lpstr>
      <vt:lpstr>Drag Swabs for SE Testing</vt:lpstr>
      <vt:lpstr>Egg Company SE Interventions </vt:lpstr>
      <vt:lpstr>Broiler and Turkey Salmonella and Campylobacter Testing</vt:lpstr>
      <vt:lpstr>Meat Bird Salmonella and Campylobacter Preharvest Interventions</vt:lpstr>
      <vt:lpstr>Broiler and Turkey Salmonella and Campylobacter Company Interventions</vt:lpstr>
      <vt:lpstr>Contact Information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Veterinarians Role in Poultry Production Medicine</dc:title>
  <dc:creator>EGingerich</dc:creator>
  <cp:lastModifiedBy>Eric Gingerich</cp:lastModifiedBy>
  <cp:revision>48</cp:revision>
  <dcterms:created xsi:type="dcterms:W3CDTF">2007-04-13T14:40:03Z</dcterms:created>
  <dcterms:modified xsi:type="dcterms:W3CDTF">2017-01-20T17:00:46Z</dcterms:modified>
</cp:coreProperties>
</file>